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  <a:srgbClr val="FF6699"/>
    <a:srgbClr val="00FF00"/>
    <a:srgbClr val="00FF99"/>
    <a:srgbClr val="000099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ลักษณะสีปานกลาง 2 - เน้น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2C233-0C43-4C0A-831C-EE69CBCC244C}" type="datetimeFigureOut">
              <a:rPr lang="th-TH" smtClean="0"/>
              <a:t>11/11/61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A9652-C877-4B83-A4E2-065947EC5BC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29490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2C233-0C43-4C0A-831C-EE69CBCC244C}" type="datetimeFigureOut">
              <a:rPr lang="th-TH" smtClean="0"/>
              <a:t>11/11/61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A9652-C877-4B83-A4E2-065947EC5BC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4254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2C233-0C43-4C0A-831C-EE69CBCC244C}" type="datetimeFigureOut">
              <a:rPr lang="th-TH" smtClean="0"/>
              <a:t>11/11/61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A9652-C877-4B83-A4E2-065947EC5BC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15983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2C233-0C43-4C0A-831C-EE69CBCC244C}" type="datetimeFigureOut">
              <a:rPr lang="th-TH" smtClean="0"/>
              <a:t>11/11/61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A9652-C877-4B83-A4E2-065947EC5BC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67662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2C233-0C43-4C0A-831C-EE69CBCC244C}" type="datetimeFigureOut">
              <a:rPr lang="th-TH" smtClean="0"/>
              <a:t>11/11/61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A9652-C877-4B83-A4E2-065947EC5BC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00816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2C233-0C43-4C0A-831C-EE69CBCC244C}" type="datetimeFigureOut">
              <a:rPr lang="th-TH" smtClean="0"/>
              <a:t>11/11/61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A9652-C877-4B83-A4E2-065947EC5BC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84628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2C233-0C43-4C0A-831C-EE69CBCC244C}" type="datetimeFigureOut">
              <a:rPr lang="th-TH" smtClean="0"/>
              <a:t>11/11/61</a:t>
            </a:fld>
            <a:endParaRPr lang="th-TH"/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A9652-C877-4B83-A4E2-065947EC5BC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25086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2C233-0C43-4C0A-831C-EE69CBCC244C}" type="datetimeFigureOut">
              <a:rPr lang="th-TH" smtClean="0"/>
              <a:t>11/11/61</a:t>
            </a:fld>
            <a:endParaRPr lang="th-TH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A9652-C877-4B83-A4E2-065947EC5BC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3990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2C233-0C43-4C0A-831C-EE69CBCC244C}" type="datetimeFigureOut">
              <a:rPr lang="th-TH" smtClean="0"/>
              <a:t>11/11/61</a:t>
            </a:fld>
            <a:endParaRPr lang="th-TH"/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A9652-C877-4B83-A4E2-065947EC5BC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5675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2C233-0C43-4C0A-831C-EE69CBCC244C}" type="datetimeFigureOut">
              <a:rPr lang="th-TH" smtClean="0"/>
              <a:t>11/11/61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A9652-C877-4B83-A4E2-065947EC5BC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45797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2C233-0C43-4C0A-831C-EE69CBCC244C}" type="datetimeFigureOut">
              <a:rPr lang="th-TH" smtClean="0"/>
              <a:t>11/11/61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A9652-C877-4B83-A4E2-065947EC5BC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13252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92C233-0C43-4C0A-831C-EE69CBCC244C}" type="datetimeFigureOut">
              <a:rPr lang="th-TH" smtClean="0"/>
              <a:t>11/11/61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A9652-C877-4B83-A4E2-065947EC5BC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72482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ตาราง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5432375"/>
              </p:ext>
            </p:extLst>
          </p:nvPr>
        </p:nvGraphicFramePr>
        <p:xfrm>
          <a:off x="-1" y="369332"/>
          <a:ext cx="9144001" cy="65577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18201"/>
                <a:gridCol w="2459538"/>
                <a:gridCol w="2912916"/>
                <a:gridCol w="2453346"/>
              </a:tblGrid>
              <a:tr h="261814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ประเด็น 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PA: </a:t>
                      </a:r>
                      <a:r>
                        <a:rPr lang="th-TH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อัตราส่วนการตายมารดาไม่เกิน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17</a:t>
                      </a:r>
                      <a:r>
                        <a:rPr lang="th-TH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ต่อแสนการเกิดมีชีพ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722634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เป้าหมาย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: </a:t>
                      </a:r>
                      <a:r>
                        <a:rPr lang="th-TH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ลูกเกิดรอดแม่ปลอดภัย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ตัวชี้วัด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: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อัตราส่วนการตาย</a:t>
                      </a:r>
                      <a:r>
                        <a:rPr lang="th-TH" sz="1200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มารดาไม่เกิน</a:t>
                      </a:r>
                      <a:r>
                        <a:rPr lang="th-TH" sz="1200" baseline="0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 </a:t>
                      </a:r>
                      <a:r>
                        <a:rPr lang="th-TH" sz="1200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ต่อ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การเกิดมีชีพแสนคน </a:t>
                      </a:r>
                      <a:r>
                        <a:rPr lang="th-TH" sz="1200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(ลดลง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50%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th-TH" sz="1200" baseline="0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จาก</a:t>
                      </a:r>
                      <a:r>
                        <a:rPr lang="th-TH" sz="1200" baseline="0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ปีที่ผ่าน</a:t>
                      </a:r>
                      <a:r>
                        <a:rPr lang="th-TH" sz="1200" baseline="0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มา)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</a:t>
                      </a:r>
                      <a:endParaRPr lang="en-US" sz="1200" dirty="0" smtClean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  2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.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อัตราทารกตายจาก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SBA  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ลดลง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50%  3.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จังหวัดในเขต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 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ผ่าน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PNC MCH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th-TH" sz="1200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เพิ่มขึ้นปีละ</a:t>
                      </a:r>
                      <a:r>
                        <a:rPr lang="th-TH" sz="1200" baseline="0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 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จังหวัด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21347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มาตรการ</a:t>
                      </a:r>
                      <a:r>
                        <a:rPr lang="th-TH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/แนวทาง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b="1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ต้นทาง ( </a:t>
                      </a:r>
                      <a:r>
                        <a:rPr lang="en-US" sz="1400" b="1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Pre-hospital </a:t>
                      </a:r>
                      <a:r>
                        <a:rPr lang="th-TH" sz="1400" b="1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)</a:t>
                      </a:r>
                      <a:endParaRPr lang="en-US" sz="900" b="1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b="1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กลางทาง ( </a:t>
                      </a:r>
                      <a:r>
                        <a:rPr lang="en-US" sz="1400" b="1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In-hospital </a:t>
                      </a:r>
                      <a:r>
                        <a:rPr lang="th-TH" sz="1400" b="1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)</a:t>
                      </a:r>
                      <a:endParaRPr lang="en-US" sz="900" b="1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b="1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ปลายทาง </a:t>
                      </a:r>
                      <a:r>
                        <a:rPr lang="th-TH" sz="1400" b="1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</a:t>
                      </a:r>
                      <a:r>
                        <a:rPr lang="en-US" sz="1400" b="1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Post-hospital </a:t>
                      </a:r>
                      <a:r>
                        <a:rPr lang="th-TH" sz="1400" b="1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)</a:t>
                      </a:r>
                      <a:endParaRPr lang="en-US" sz="900" b="1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99"/>
                    </a:solidFill>
                  </a:tcPr>
                </a:tc>
              </a:tr>
              <a:tr h="1898426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</a:t>
                      </a:r>
                      <a:r>
                        <a:rPr lang="th-TH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ค้นหาหญิงวัยเจริญพันธุ์ที่มีความเสี่ยง</a:t>
                      </a:r>
                      <a:endParaRPr lang="en-US" sz="9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</a:t>
                      </a:r>
                      <a:r>
                        <a:rPr lang="th-TH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คัดกรองความเสี่ยงหญิงตั้งครรภ์ทุกราย</a:t>
                      </a:r>
                      <a:endParaRPr lang="en-US" sz="900" dirty="0" smtClean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</a:t>
                      </a:r>
                      <a:r>
                        <a:rPr lang="th-TH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ส่งต่อหญิงตั้งครรภ์เสี่ยง</a:t>
                      </a:r>
                      <a:endParaRPr lang="en-US" sz="9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en-US" sz="9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</a:t>
                      </a:r>
                      <a:r>
                        <a:rPr lang="th-TH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คัดกรองความเสี่ยงทุกราย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</a:t>
                      </a:r>
                      <a:r>
                        <a:rPr lang="th-TH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รับ-ส่งต่อหญิงตั้งครรภ์ที่มีความเสี่ยง</a:t>
                      </a:r>
                      <a:endParaRPr lang="en-US" sz="1400" dirty="0" smtClean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</a:t>
                      </a:r>
                      <a:r>
                        <a:rPr lang="th-TH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ตรวจวินิจฉัยเพิ่มเติม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4.</a:t>
                      </a:r>
                      <a:r>
                        <a:rPr lang="th-TH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ส่งต่อรพ.ที่มีศักยภาพสูงกว่า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5.</a:t>
                      </a:r>
                      <a:r>
                        <a:rPr lang="th-TH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ดูแลตาม </a:t>
                      </a:r>
                      <a:r>
                        <a:rPr lang="en-US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CPG</a:t>
                      </a:r>
                      <a:r>
                        <a:rPr lang="th-TH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รายโรค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6.</a:t>
                      </a:r>
                      <a:r>
                        <a:rPr lang="th-TH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คืนข้อมูลหญิงตั้งครรภ์</a:t>
                      </a:r>
                      <a:r>
                        <a:rPr lang="th-TH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หญิงคลอด หลังคลอดที่มีความเสี่ยง</a:t>
                      </a:r>
                      <a:endParaRPr lang="en-US" sz="9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</a:t>
                      </a:r>
                      <a:r>
                        <a:rPr lang="th-TH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รับข้อมูลคืนกลับกลุ่มเสี่ยง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</a:t>
                      </a:r>
                      <a:r>
                        <a:rPr lang="th-TH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ติดตามเยี่ยมตามระบบ</a:t>
                      </a:r>
                      <a:r>
                        <a:rPr lang="th-TH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COC </a:t>
                      </a:r>
                      <a:r>
                        <a:rPr lang="th-TH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ระดับ </a:t>
                      </a:r>
                      <a:r>
                        <a:rPr lang="en-US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High risk, Very High risk</a:t>
                      </a:r>
                      <a:endParaRPr lang="en-US" sz="9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en-US" sz="9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en-US" sz="9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en-US" sz="9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84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th-TH" sz="1400" dirty="0" smtClean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th-TH" sz="1400" dirty="0" smtClean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th-TH" sz="1400" dirty="0" smtClean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กิจกรรม</a:t>
                      </a:r>
                      <a:r>
                        <a:rPr lang="th-TH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หลัก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</a:t>
                      </a:r>
                      <a:r>
                        <a:rPr lang="th-TH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คัดกรองโดยใช้แบบประเมิน</a:t>
                      </a:r>
                      <a:r>
                        <a:rPr lang="th-TH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WHO 18 </a:t>
                      </a:r>
                      <a:r>
                        <a:rPr lang="th-TH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ข้อ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</a:t>
                      </a:r>
                      <a:r>
                        <a:rPr lang="th-TH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คัดกรองโดยใช้แบบคัดกรองรายโรคเพิ่มเติม เช่น </a:t>
                      </a:r>
                      <a:r>
                        <a:rPr lang="en-US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PPH, PIH, Heart disease, GDM, Preterm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</a:t>
                      </a:r>
                      <a:r>
                        <a:rPr lang="th-TH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ตรวจวัดค่า </a:t>
                      </a:r>
                      <a:r>
                        <a:rPr lang="en-US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O2 sat </a:t>
                      </a:r>
                      <a:r>
                        <a:rPr lang="th-TH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ทุก </a:t>
                      </a:r>
                      <a:r>
                        <a:rPr lang="en-US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visit</a:t>
                      </a:r>
                      <a:endParaRPr lang="en-US" sz="9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9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</a:t>
                      </a:r>
                      <a:r>
                        <a:rPr lang="th-TH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รับ-ส่งต่อ เพื่อวินิจฉัยเพิ่มเติม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</a:t>
                      </a:r>
                      <a:r>
                        <a:rPr lang="th-TH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จัดระบบช่องทางด่วนในการรับ-ส่งต่อ</a:t>
                      </a:r>
                      <a:r>
                        <a:rPr lang="th-TH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ANC LR PP </a:t>
                      </a:r>
                      <a:r>
                        <a:rPr lang="th-TH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กรณีตรวจพิเศษและวิกฤตฉุกเฉิน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</a:t>
                      </a:r>
                      <a:r>
                        <a:rPr lang="th-TH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กำหนด </a:t>
                      </a:r>
                      <a:r>
                        <a:rPr lang="en-US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Early Warning signs </a:t>
                      </a:r>
                      <a:r>
                        <a:rPr lang="th-TH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การดูแลรายบุคคล/รายโรค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4.</a:t>
                      </a:r>
                      <a:r>
                        <a:rPr lang="th-TH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ดูแลตาม </a:t>
                      </a:r>
                      <a:r>
                        <a:rPr lang="en-US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CPG</a:t>
                      </a:r>
                      <a:r>
                        <a:rPr lang="th-TH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รายโรค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5.</a:t>
                      </a:r>
                      <a:r>
                        <a:rPr lang="th-TH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คืนข้อมูลความเสี่ยงทุกระยะ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6.</a:t>
                      </a:r>
                      <a:r>
                        <a:rPr lang="th-TH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จัดทำแนวทางการดูแลต่อเนื่องในชุมชน(</a:t>
                      </a:r>
                      <a:r>
                        <a:rPr lang="en-US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COC</a:t>
                      </a:r>
                      <a:r>
                        <a:rPr lang="th-TH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7.</a:t>
                      </a:r>
                      <a:r>
                        <a:rPr lang="th-TH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ส่งต่อระดับ </a:t>
                      </a:r>
                      <a:r>
                        <a:rPr lang="en-US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Supra Tertiary </a:t>
                      </a:r>
                      <a:r>
                        <a:rPr lang="th-TH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กรณีเกินศักยภาพ</a:t>
                      </a:r>
                      <a:endParaRPr lang="en-US" sz="9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</a:t>
                      </a:r>
                      <a:r>
                        <a:rPr lang="th-TH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รับข้อมูลคืนกลับกลุ่มเสี่ยง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</a:t>
                      </a:r>
                      <a:r>
                        <a:rPr lang="th-TH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ติดตามเยี่ยมตามระบบ</a:t>
                      </a:r>
                      <a:r>
                        <a:rPr lang="th-TH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COC </a:t>
                      </a:r>
                      <a:r>
                        <a:rPr lang="th-TH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ระดับ </a:t>
                      </a:r>
                      <a:r>
                        <a:rPr lang="en-US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High risk </a:t>
                      </a:r>
                      <a:r>
                        <a:rPr lang="th-TH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ทุก</a:t>
                      </a:r>
                      <a:r>
                        <a:rPr lang="en-US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2wk, Very High risk </a:t>
                      </a:r>
                      <a:r>
                        <a:rPr lang="th-TH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ทุก</a:t>
                      </a:r>
                      <a:r>
                        <a:rPr lang="en-US" sz="1400" baseline="0" dirty="0" err="1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wk</a:t>
                      </a:r>
                      <a:endParaRPr lang="en-US" sz="1400" baseline="0" dirty="0" smtClean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3.Mapping </a:t>
                      </a:r>
                      <a:r>
                        <a:rPr lang="th-TH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แผนที่ความเสี่ยงเพื่อรับส่งต่อกรณีฉุกเฉิน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4.</a:t>
                      </a:r>
                      <a:r>
                        <a:rPr lang="th-TH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วางแผนการดูแล</a:t>
                      </a:r>
                      <a:r>
                        <a:rPr lang="th-TH" sz="1400" baseline="0" dirty="0" err="1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โดยสห</a:t>
                      </a:r>
                      <a:r>
                        <a:rPr lang="th-TH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สาขาวิชาชีพ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5.</a:t>
                      </a:r>
                      <a:r>
                        <a:rPr lang="th-TH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กำหนด</a:t>
                      </a:r>
                      <a:r>
                        <a:rPr lang="en-US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Early Warning signs </a:t>
                      </a:r>
                      <a:r>
                        <a:rPr lang="th-TH" sz="140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การดูแลรายบุคคล/รายโรค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 smtClean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9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1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2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หน่วยงานที่รับผิดชอบ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รพสต.(</a:t>
                      </a:r>
                      <a:r>
                        <a:rPr lang="en-US" sz="14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</a:t>
                      </a:r>
                      <a:r>
                        <a:rPr lang="th-TH" sz="14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) </a:t>
                      </a:r>
                      <a:r>
                        <a:rPr lang="en-US" sz="14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ANC</a:t>
                      </a:r>
                      <a:endParaRPr lang="en-US" sz="9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 err="1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รพช</a:t>
                      </a:r>
                      <a:r>
                        <a:rPr lang="th-TH" sz="14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. (</a:t>
                      </a:r>
                      <a:r>
                        <a:rPr lang="en-US" sz="14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A,S,M,F</a:t>
                      </a:r>
                      <a:r>
                        <a:rPr lang="th-TH" sz="14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)</a:t>
                      </a:r>
                      <a:r>
                        <a:rPr lang="en-US" sz="14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4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ANC/LR/PP</a:t>
                      </a:r>
                      <a:endParaRPr lang="en-US" sz="9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รพสต.(</a:t>
                      </a:r>
                      <a:r>
                        <a:rPr lang="en-US" sz="14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</a:t>
                      </a:r>
                      <a:r>
                        <a:rPr lang="th-TH" sz="14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) </a:t>
                      </a:r>
                      <a:endParaRPr lang="en-US" sz="9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สี่เหลี่ยมผืนผ้า 2"/>
          <p:cNvSpPr/>
          <p:nvPr/>
        </p:nvSpPr>
        <p:spPr>
          <a:xfrm>
            <a:off x="202085" y="0"/>
            <a:ext cx="88344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Value chain : Service  plan </a:t>
            </a:r>
            <a:r>
              <a:rPr lang="th-TH" sz="1800" b="1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สาขาแม่และเด็ก ปี 2562 เขตสุขภาพที่ 8</a:t>
            </a:r>
            <a:endParaRPr lang="th-TH" sz="1800" b="1" dirty="0">
              <a:solidFill>
                <a:srgbClr val="00009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8373249"/>
      </p:ext>
    </p:extLst>
  </p:cSld>
  <p:clrMapOvr>
    <a:masterClrMapping/>
  </p:clrMapOvr>
</p:sld>
</file>

<file path=ppt/theme/theme1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384</Words>
  <Application>Microsoft Office PowerPoint</Application>
  <PresentationFormat>นำเสนอทางหน้าจอ (4:3)</PresentationFormat>
  <Paragraphs>62</Paragraphs>
  <Slides>1</Slides>
  <Notes>0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1</vt:i4>
      </vt:variant>
    </vt:vector>
  </HeadingPairs>
  <TitlesOfParts>
    <vt:vector size="2" baseType="lpstr">
      <vt:lpstr>ชุดรูปแบบของ Office</vt:lpstr>
      <vt:lpstr>งานนำเสนอ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WINDOWS10</dc:creator>
  <cp:lastModifiedBy>WINDOWS10</cp:lastModifiedBy>
  <cp:revision>9</cp:revision>
  <dcterms:created xsi:type="dcterms:W3CDTF">2018-10-20T09:40:00Z</dcterms:created>
  <dcterms:modified xsi:type="dcterms:W3CDTF">2018-11-11T11:03:06Z</dcterms:modified>
</cp:coreProperties>
</file>